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2" r:id="rId2"/>
    <p:sldId id="288" r:id="rId3"/>
    <p:sldId id="289" r:id="rId4"/>
    <p:sldId id="290" r:id="rId5"/>
    <p:sldId id="292" r:id="rId6"/>
    <p:sldId id="293" r:id="rId7"/>
    <p:sldId id="291" r:id="rId8"/>
    <p:sldId id="294" r:id="rId9"/>
    <p:sldId id="296" r:id="rId10"/>
    <p:sldId id="29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74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D5AF1-37B2-4E88-9CBE-B97E9E6A0254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170A2-BA67-4EC1-A567-09EF73286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170A2-BA67-4EC1-A567-09EF732864F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320"/>
            <a:ext cx="897636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Rage Italic" pitchFamily="66" charset="0"/>
              </a:rPr>
              <a:t>Recycled Paper Mache 3D-Artitic Reflection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3" name="Picture 2" descr="Related image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2179320" y="1417320"/>
            <a:ext cx="4800600" cy="319793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6680" y="4876800"/>
            <a:ext cx="903732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THEME: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Human Consumption’s Footprints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MATERIAL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Recycled Paper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EXPECTATION: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To Make a Positive Impact with our Function as an Artist 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504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" y="31949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Rage Italic" pitchFamily="66" charset="0"/>
              </a:rPr>
              <a:t>Rubric</a:t>
            </a:r>
            <a:endParaRPr lang="en-US" sz="6000" dirty="0">
              <a:latin typeface="Rage Italic" pitchFamily="66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960120"/>
          <a:ext cx="8404859" cy="4708958"/>
        </p:xfrm>
        <a:graphic>
          <a:graphicData uri="http://schemas.openxmlformats.org/drawingml/2006/table">
            <a:tbl>
              <a:tblPr/>
              <a:tblGrid>
                <a:gridCol w="1608687"/>
                <a:gridCol w="2583408"/>
                <a:gridCol w="2106382"/>
                <a:gridCol w="2106382"/>
              </a:tblGrid>
              <a:tr h="2040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Criteria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Superior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Adequate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Below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0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Design and Concept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The student has followed procedure and produced a compelling piece that not only use materials properly but also deliver a cohesive response to the issue introduced in the assignment.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The student has somewhat followed procedure and produced an accepted piece that not only use materials properly in some cases, but also deliver a accepted response to the issue introduced in the assignment.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The student has not followed procedure, did not only use materials properly, or deliver a accepted response to the issue introduced in the assignment.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54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Craft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Student managed skills well and strived to gain new abilities.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Student used basic skills.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Students did not use skills properly.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85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Time Management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Student pays close attention to time management and reached all due dates.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Student was somewhat attentive to time management and failed to reach one or two due dates.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Student did not pay attention to time management and failed behind during lesson’s periods.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30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Attention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The student stayed on task and engaged during entire process. 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The student stayed on task and engaged most of the time during process. 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bg1"/>
                          </a:solidFill>
                          <a:latin typeface="Calibri"/>
                          <a:ea typeface="Calibri"/>
                        </a:rPr>
                        <a:t>The student was off task for a good portion of the time and struggled to be engaged during process. 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17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Reflection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Along with an image of final work, the student submitted a cohesive reflection that included four or more vocabulary words.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An image of final work was not submitted or/and the student submitted a reflection that was not cohesive or included vocabulary words.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The student did not write a reflection.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93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Critique and Discussion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The student presented final work cohesively and respectfully engaged with class critique and discussions.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The student presented final work somewhat cohesively and was not respectful or engaged with class critique and discussions. 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The student did not presented final work cohesively and was not engaged with class critique and discussions. 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57200" y="5851522"/>
            <a:ext cx="82829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Please refer to syllabus for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due dates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and further details</a:t>
            </a:r>
          </a:p>
          <a:p>
            <a:pPr algn="ctr"/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OFFICE HOURS: 00:00 M – W</a:t>
            </a:r>
          </a:p>
          <a:p>
            <a:pPr algn="ctr"/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EMAIL: MMM@CSULB.COM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 l="4655" t="15787" r="3855" b="4734"/>
          <a:stretch>
            <a:fillRect/>
          </a:stretch>
        </p:blipFill>
        <p:spPr bwMode="auto">
          <a:xfrm>
            <a:off x="2308860" y="2057400"/>
            <a:ext cx="4594860" cy="2819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"/>
            <a:ext cx="8229600" cy="151638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Rage Italic" pitchFamily="66" charset="0"/>
                <a:cs typeface="Courier New" pitchFamily="49" charset="0"/>
              </a:rPr>
              <a:t>Footprint Reflection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*How do you contribute to these impacts?</a:t>
            </a:r>
            <a:br>
              <a:rPr lang="en-US" sz="16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* What are some of the aspects that you are most concerned about it?</a:t>
            </a:r>
            <a:br>
              <a:rPr lang="en-US" sz="16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* How can you visually express your reflection? 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" name="Picture 4" descr="Image result for impact of environmental pollution on oceans"/>
          <p:cNvPicPr>
            <a:picLocks noChangeAspect="1" noChangeArrowheads="1"/>
          </p:cNvPicPr>
          <p:nvPr/>
        </p:nvPicPr>
        <p:blipFill>
          <a:blip r:embed="rId3">
            <a:grayscl/>
            <a:lum contrast="20000"/>
          </a:blip>
          <a:srcRect/>
          <a:stretch>
            <a:fillRect/>
          </a:stretch>
        </p:blipFill>
        <p:spPr bwMode="auto">
          <a:xfrm>
            <a:off x="457200" y="5148585"/>
            <a:ext cx="2369820" cy="1356043"/>
          </a:xfrm>
          <a:prstGeom prst="rect">
            <a:avLst/>
          </a:prstGeom>
          <a:noFill/>
        </p:spPr>
      </p:pic>
      <p:pic>
        <p:nvPicPr>
          <p:cNvPr id="4" name="Picture 2" descr="Image result for lixao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6410904" y="5085082"/>
            <a:ext cx="2275896" cy="1356043"/>
          </a:xfrm>
          <a:prstGeom prst="rect">
            <a:avLst/>
          </a:prstGeom>
          <a:noFill/>
        </p:spPr>
      </p:pic>
      <p:pic>
        <p:nvPicPr>
          <p:cNvPr id="5" name="Picture 8" descr="Related image"/>
          <p:cNvPicPr>
            <a:picLocks noChangeAspect="1" noChangeArrowheads="1"/>
          </p:cNvPicPr>
          <p:nvPr/>
        </p:nvPicPr>
        <p:blipFill>
          <a:blip r:embed="rId5" cstate="print">
            <a:grayscl/>
            <a:lum bright="20000" contrast="30000"/>
          </a:blip>
          <a:srcRect/>
          <a:stretch>
            <a:fillRect/>
          </a:stretch>
        </p:blipFill>
        <p:spPr bwMode="auto">
          <a:xfrm>
            <a:off x="3436620" y="5148585"/>
            <a:ext cx="2499360" cy="1356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60"/>
            <a:ext cx="8229600" cy="967422"/>
          </a:xfrm>
        </p:spPr>
        <p:txBody>
          <a:bodyPr>
            <a:normAutofit fontScale="90000"/>
          </a:bodyPr>
          <a:lstStyle/>
          <a:p>
            <a:r>
              <a:rPr lang="en-US" sz="8000" dirty="0" smtClean="0">
                <a:latin typeface="Rage Italic" pitchFamily="66" charset="0"/>
                <a:cs typeface="Courier New" pitchFamily="49" charset="0"/>
              </a:rPr>
              <a:t>Material</a:t>
            </a:r>
            <a:r>
              <a:rPr lang="en-US" sz="5300" dirty="0" smtClean="0">
                <a:latin typeface="Rage Italic" pitchFamily="66" charset="0"/>
                <a:cs typeface="Courier New" pitchFamily="49" charset="0"/>
              </a:rPr>
              <a:t/>
            </a:r>
            <a:br>
              <a:rPr lang="en-US" sz="5300" dirty="0" smtClean="0">
                <a:latin typeface="Rage Italic" pitchFamily="66" charset="0"/>
                <a:cs typeface="Courier New" pitchFamily="49" charset="0"/>
              </a:rPr>
            </a:br>
            <a:endParaRPr lang="en-US" sz="27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" name="Picture 2" descr="Image result for paper mache paste"/>
          <p:cNvPicPr/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723899" y="1546860"/>
            <a:ext cx="2171700" cy="124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Making paper mache pulp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6550085" y="1546860"/>
            <a:ext cx="2136715" cy="1348740"/>
          </a:xfrm>
          <a:prstGeom prst="rect">
            <a:avLst/>
          </a:prstGeom>
          <a:noFill/>
        </p:spPr>
      </p:pic>
      <p:pic>
        <p:nvPicPr>
          <p:cNvPr id="5" name="Picture 4" descr="Related image"/>
          <p:cNvPicPr/>
          <p:nvPr/>
        </p:nvPicPr>
        <p:blipFill>
          <a:blip r:embed="rId4">
            <a:grayscl/>
          </a:blip>
          <a:srcRect l="2951" t="12903" r="50820" b="6452"/>
          <a:stretch>
            <a:fillRect/>
          </a:stretch>
        </p:blipFill>
        <p:spPr bwMode="auto">
          <a:xfrm>
            <a:off x="723899" y="3253740"/>
            <a:ext cx="2171700" cy="135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Related image"/>
          <p:cNvPicPr/>
          <p:nvPr/>
        </p:nvPicPr>
        <p:blipFill>
          <a:blip r:embed="rId4">
            <a:grayscl/>
          </a:blip>
          <a:srcRect l="50820" t="12903" r="4918" b="25807"/>
          <a:stretch>
            <a:fillRect/>
          </a:stretch>
        </p:blipFill>
        <p:spPr bwMode="auto">
          <a:xfrm>
            <a:off x="6679625" y="3345180"/>
            <a:ext cx="2136715" cy="135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Image result for examples of synthetic paper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 l="4097" r="8378" b="12919"/>
          <a:stretch>
            <a:fillRect/>
          </a:stretch>
        </p:blipFill>
        <p:spPr bwMode="auto">
          <a:xfrm>
            <a:off x="3324923" y="4442460"/>
            <a:ext cx="3186371" cy="158496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155888" y="1882140"/>
            <a:ext cx="33554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COLLECT ANY PAPER THAT </a:t>
            </a:r>
          </a:p>
          <a:p>
            <a:pPr algn="ctr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CAN BE RECYCLE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83180" y="36042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THE SOFTER = THE BETTER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83180" y="6240780"/>
            <a:ext cx="4458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SYNTETIC PAPERS ARE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NOT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ALLOWED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2540" y="846138"/>
            <a:ext cx="669036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Rage Italic" pitchFamily="66" charset="0"/>
                <a:cs typeface="Courier New" pitchFamily="49" charset="0"/>
              </a:rPr>
              <a:t>Secondary Materials </a:t>
            </a:r>
            <a:br>
              <a:rPr lang="en-US" dirty="0" smtClean="0">
                <a:latin typeface="Rage Italic" pitchFamily="66" charset="0"/>
                <a:cs typeface="Courier New" pitchFamily="49" charset="0"/>
              </a:rPr>
            </a:br>
            <a:r>
              <a:rPr lang="en-US" sz="2000" dirty="0" smtClean="0">
                <a:latin typeface="Rage Italic" pitchFamily="66" charset="0"/>
                <a:cs typeface="Courier New" pitchFamily="49" charset="0"/>
              </a:rPr>
              <a:t>&amp;</a:t>
            </a:r>
            <a:r>
              <a:rPr lang="en-US" dirty="0" smtClean="0">
                <a:latin typeface="Rage Italic" pitchFamily="66" charset="0"/>
                <a:cs typeface="Courier New" pitchFamily="49" charset="0"/>
              </a:rPr>
              <a:t/>
            </a:r>
            <a:br>
              <a:rPr lang="en-US" dirty="0" smtClean="0">
                <a:latin typeface="Rage Italic" pitchFamily="66" charset="0"/>
                <a:cs typeface="Courier New" pitchFamily="49" charset="0"/>
              </a:rPr>
            </a:br>
            <a:r>
              <a:rPr lang="en-US" dirty="0" smtClean="0">
                <a:latin typeface="Rage Italic" pitchFamily="66" charset="0"/>
                <a:cs typeface="Courier New" pitchFamily="49" charset="0"/>
              </a:rPr>
              <a:t>Processes Preview</a:t>
            </a:r>
            <a:endParaRPr lang="en-US" dirty="0"/>
          </a:p>
        </p:txBody>
      </p:sp>
      <p:pic>
        <p:nvPicPr>
          <p:cNvPr id="3" name="Picture 2" descr="ÐÑÑÑÐ¸Ð¹ ÑÐµÑÐµÐ¿Ñ Ð¿Ð°Ð¿ÑÐµ-Ð¼Ð°ÑÐµ/////"/>
          <p:cNvPicPr/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2727960" y="2872740"/>
            <a:ext cx="35814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 "/>
          <p:cNvPicPr/>
          <p:nvPr/>
        </p:nvPicPr>
        <p:blipFill>
          <a:blip r:embed="rId3" cstate="print">
            <a:grayscl/>
          </a:blip>
          <a:srcRect t="7647"/>
          <a:stretch>
            <a:fillRect/>
          </a:stretch>
        </p:blipFill>
        <p:spPr bwMode="auto">
          <a:xfrm>
            <a:off x="426720" y="2575560"/>
            <a:ext cx="1897380" cy="342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ÐÐ´ÐµÐ¸ Ð¸ ÑÐµÑÐµÐ¿Ñ"/>
          <p:cNvPicPr/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6842760" y="2667000"/>
            <a:ext cx="1905000" cy="310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10540"/>
            <a:ext cx="8229600" cy="1143000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en-US" sz="4000" dirty="0" smtClean="0">
                <a:latin typeface="Rage Italic" pitchFamily="66" charset="0"/>
              </a:rPr>
              <a:t>Three-Dimensional: </a:t>
            </a:r>
            <a:r>
              <a:rPr lang="en-US" sz="4000" dirty="0" smtClean="0"/>
              <a:t>    </a:t>
            </a:r>
            <a:r>
              <a:rPr lang="en-US" sz="2800" b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/>
            </a:r>
            <a:br>
              <a:rPr lang="en-US" sz="2800" b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</a:br>
            <a:r>
              <a:rPr lang="en-US" sz="2800" b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Having height, width, and depth. Also referred to as 3-D</a:t>
            </a:r>
            <a:r>
              <a:rPr lang="en-US" sz="20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/>
            </a:r>
            <a:br>
              <a:rPr lang="en-US" sz="20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</a:br>
            <a:endParaRPr lang="en-US" sz="1800" dirty="0">
              <a:latin typeface="Rage Italic" pitchFamily="66" charset="0"/>
            </a:endParaRPr>
          </a:p>
        </p:txBody>
      </p:sp>
      <p:pic>
        <p:nvPicPr>
          <p:cNvPr id="3" name="Picture 2" descr="Tape Fish Fins to Balloon                                                                                                                                                                                 More"/>
          <p:cNvPicPr/>
          <p:nvPr/>
        </p:nvPicPr>
        <p:blipFill>
          <a:blip r:embed="rId2">
            <a:grayscl/>
          </a:blip>
          <a:srcRect r="30293" b="26531"/>
          <a:stretch>
            <a:fillRect/>
          </a:stretch>
        </p:blipFill>
        <p:spPr bwMode="auto">
          <a:xfrm>
            <a:off x="2958880" y="2073331"/>
            <a:ext cx="2012343" cy="158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ond maken -- Leuk om te knutselen"/>
          <p:cNvPicPr/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457200" y="1857829"/>
            <a:ext cx="1479550" cy="438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hey could use a piece of a wider wrapping paper tube and pieces of egg cartons to make the head. This was my example."/>
          <p:cNvPicPr/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5573201" y="2073331"/>
            <a:ext cx="1940781" cy="158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351059" y="3659742"/>
            <a:ext cx="81580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8446" y="4450080"/>
            <a:ext cx="20991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b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Assemblage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b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Form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b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Shape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b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Space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b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Structure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2623600" y="3817620"/>
            <a:ext cx="5385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DESING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CONSIDERATIONS</a:t>
            </a:r>
            <a:endParaRPr lang="en-US" sz="1400" b="1" dirty="0" smtClean="0">
              <a:solidFill>
                <a:srgbClr val="FF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0" y="144780"/>
            <a:ext cx="497586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Rage Italic" pitchFamily="66" charset="0"/>
              </a:rPr>
              <a:t>Ideas </a:t>
            </a:r>
            <a:r>
              <a:rPr lang="en-US" sz="2000" dirty="0" smtClean="0">
                <a:latin typeface="Rage Italic" pitchFamily="66" charset="0"/>
              </a:rPr>
              <a:t>&amp; </a:t>
            </a:r>
            <a:r>
              <a:rPr lang="en-US" dirty="0" smtClean="0">
                <a:latin typeface="Rage Italic" pitchFamily="66" charset="0"/>
              </a:rPr>
              <a:t> Exceptions</a:t>
            </a:r>
            <a:endParaRPr lang="en-US" dirty="0">
              <a:latin typeface="Rage Italic" pitchFamily="66" charset="0"/>
            </a:endParaRPr>
          </a:p>
        </p:txBody>
      </p:sp>
      <p:pic>
        <p:nvPicPr>
          <p:cNvPr id="3" name="Picture 2" descr="Plates made of paper.. look at paperoriginals.nl look great with henna patterns"/>
          <p:cNvPicPr/>
          <p:nvPr/>
        </p:nvPicPr>
        <p:blipFill>
          <a:blip r:embed="rId2">
            <a:grayscl/>
          </a:blip>
          <a:srcRect t="26017"/>
          <a:stretch>
            <a:fillRect/>
          </a:stretch>
        </p:blipFill>
        <p:spPr bwMode="auto">
          <a:xfrm>
            <a:off x="6659880" y="1417638"/>
            <a:ext cx="1752600" cy="1421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Image result for paper mache paste with glue"/>
          <p:cNvPicPr/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716280" y="141763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*** TALLER DE PAPEL ***"/>
          <p:cNvPicPr/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3314700" y="1417638"/>
            <a:ext cx="274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aper mache piggy banks"/>
          <p:cNvPicPr/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6659880" y="2953068"/>
            <a:ext cx="17526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aper machete"/>
          <p:cNvPicPr/>
          <p:nvPr/>
        </p:nvPicPr>
        <p:blipFill>
          <a:blip r:embed="rId6">
            <a:grayscl/>
          </a:blip>
          <a:srcRect l="7273" r="7273"/>
          <a:stretch>
            <a:fillRect/>
          </a:stretch>
        </p:blipFill>
        <p:spPr bwMode="auto">
          <a:xfrm>
            <a:off x="861060" y="3021648"/>
            <a:ext cx="1630680" cy="246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377440" y="546175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FASHION INDUSTRY</a:t>
            </a:r>
          </a:p>
        </p:txBody>
      </p:sp>
      <p:sp>
        <p:nvSpPr>
          <p:cNvPr id="9" name="Rectangle 8"/>
          <p:cNvSpPr/>
          <p:nvPr/>
        </p:nvSpPr>
        <p:spPr>
          <a:xfrm>
            <a:off x="655320" y="5646420"/>
            <a:ext cx="1836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FOOD JUSTICES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56020" y="5646420"/>
            <a:ext cx="2781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ANIMAL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CRUELTY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506551"/>
            <a:ext cx="7505700" cy="62484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Rage Italic" pitchFamily="66" charset="0"/>
                <a:cs typeface="Courier New" pitchFamily="49" charset="0"/>
              </a:rPr>
              <a:t>Composition:</a:t>
            </a:r>
            <a:r>
              <a:rPr lang="en-US" sz="3200" dirty="0" smtClean="0">
                <a:latin typeface="Rage Italic" pitchFamily="66" charset="0"/>
                <a:cs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8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the organization of elements in a work of art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2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 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200" dirty="0" smtClean="0">
                <a:latin typeface="Courier New" pitchFamily="49" charset="0"/>
                <a:cs typeface="Courier New" pitchFamily="49" charset="0"/>
              </a:rPr>
            </a:b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1260" y="60807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MANAGEBLE DESING</a:t>
            </a:r>
            <a:r>
              <a:rPr lang="en-US" b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TIME &amp; SKILLS</a:t>
            </a:r>
          </a:p>
        </p:txBody>
      </p:sp>
      <p:pic>
        <p:nvPicPr>
          <p:cNvPr id="5" name="Picture 4" descr="Image result for paper mache flower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560320" y="2518589"/>
            <a:ext cx="4023360" cy="3200400"/>
          </a:xfrm>
          <a:prstGeom prst="rect">
            <a:avLst/>
          </a:prstGeom>
          <a:noFill/>
        </p:spPr>
      </p:pic>
      <p:pic>
        <p:nvPicPr>
          <p:cNvPr id="6" name="Picture 5" descr="Related image"/>
          <p:cNvPicPr/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739140" y="2518589"/>
            <a:ext cx="1295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Image result for paper mache flower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7270077" y="2710399"/>
            <a:ext cx="1219200" cy="3124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861560" y="1486376"/>
            <a:ext cx="18821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Proportion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Scale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2980" y="1510070"/>
            <a:ext cx="182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Aesthetics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Balance</a:t>
            </a:r>
            <a:br>
              <a:rPr lang="en-US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65450" y="1510070"/>
            <a:ext cx="1333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Design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Harmony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0" y="1510070"/>
            <a:ext cx="1744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Texture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Volume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97350" y="1131391"/>
            <a:ext cx="9492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CONSIDER: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9150" y="5865316"/>
            <a:ext cx="10983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 smtClean="0">
                <a:latin typeface="Courier New" pitchFamily="49" charset="0"/>
                <a:cs typeface="Courier New" pitchFamily="49" charset="0"/>
              </a:rPr>
              <a:t>FAUNA AND FLORA</a:t>
            </a:r>
            <a:endParaRPr lang="en-US" sz="800" dirty="0"/>
          </a:p>
        </p:txBody>
      </p:sp>
      <p:sp>
        <p:nvSpPr>
          <p:cNvPr id="14" name="Rectangle 13"/>
          <p:cNvSpPr/>
          <p:nvPr/>
        </p:nvSpPr>
        <p:spPr>
          <a:xfrm>
            <a:off x="4055031" y="5749900"/>
            <a:ext cx="121860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FAUNA AND FLORA</a:t>
            </a:r>
            <a:endParaRPr lang="en-US" sz="900" dirty="0"/>
          </a:p>
        </p:txBody>
      </p:sp>
      <p:sp>
        <p:nvSpPr>
          <p:cNvPr id="15" name="Rectangle 14"/>
          <p:cNvSpPr/>
          <p:nvPr/>
        </p:nvSpPr>
        <p:spPr>
          <a:xfrm>
            <a:off x="7270077" y="5950015"/>
            <a:ext cx="121860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FAUNA AND FLORA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2900" y="381000"/>
            <a:ext cx="9585960" cy="204216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Rage Italic" pitchFamily="66" charset="0"/>
                <a:cs typeface="Courier New" pitchFamily="49" charset="0"/>
              </a:rPr>
              <a:t>Color: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The visual 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sensation</a:t>
            </a:r>
            <a:b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dependent on the reflection or absorption of light from a given surface.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.</a:t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3" name="Picture 4" descr="Image result for color composition for cities"/>
          <p:cNvPicPr>
            <a:picLocks noChangeAspect="1" noChangeArrowheads="1"/>
          </p:cNvPicPr>
          <p:nvPr/>
        </p:nvPicPr>
        <p:blipFill>
          <a:blip r:embed="rId2" cstate="print"/>
          <a:srcRect b="9751"/>
          <a:stretch>
            <a:fillRect/>
          </a:stretch>
        </p:blipFill>
        <p:spPr bwMode="auto">
          <a:xfrm>
            <a:off x="1237516" y="4904078"/>
            <a:ext cx="2260064" cy="1393243"/>
          </a:xfrm>
          <a:prstGeom prst="rect">
            <a:avLst/>
          </a:prstGeom>
          <a:noFill/>
        </p:spPr>
      </p:pic>
      <p:pic>
        <p:nvPicPr>
          <p:cNvPr id="4" name="Picture 2" descr="Image result for color composition for cities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 t="6222" r="14578"/>
          <a:stretch>
            <a:fillRect/>
          </a:stretch>
        </p:blipFill>
        <p:spPr bwMode="auto">
          <a:xfrm>
            <a:off x="1173480" y="3295475"/>
            <a:ext cx="2324100" cy="146289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281488" y="2171700"/>
            <a:ext cx="39557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Arbitrary colors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Color Relationships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Complementary Colors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Monochromatic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Tone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Value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" name="Picture 2" descr="Image result for world pollution effec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9680" y="2034857"/>
            <a:ext cx="2247900" cy="1127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70104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Rage Italic" pitchFamily="66" charset="0"/>
              </a:rPr>
              <a:t>Reflection and Discussion</a:t>
            </a:r>
            <a:endParaRPr lang="en-US" dirty="0">
              <a:latin typeface="Rage Italic" pitchFamily="66" charset="0"/>
            </a:endParaRPr>
          </a:p>
        </p:txBody>
      </p:sp>
      <p:pic>
        <p:nvPicPr>
          <p:cNvPr id="1026" name="Picture 2" descr="Image result for synthetic recycling paper tra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5650" y="1844040"/>
            <a:ext cx="4870990" cy="349876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53440" y="5688568"/>
            <a:ext cx="8077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Towards completion, class will present their piece for reflections and discussions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1475</TotalTime>
  <Words>438</Words>
  <Application>Microsoft Macintosh PowerPoint</Application>
  <PresentationFormat>On-screen Show (4:3)</PresentationFormat>
  <Paragraphs>69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 Black </vt:lpstr>
      <vt:lpstr>Recycled Paper Mache 3D-Artitic Reflection</vt:lpstr>
      <vt:lpstr>Footprint Reflection *How do you contribute to these impacts? * What are some of the aspects that you are most concerned about it? * How can you visually express your reflection? </vt:lpstr>
      <vt:lpstr>Material </vt:lpstr>
      <vt:lpstr>Secondary Materials  &amp; Processes Preview</vt:lpstr>
      <vt:lpstr>Three-Dimensional:       Having height, width, and depth. Also referred to as 3-D </vt:lpstr>
      <vt:lpstr>Ideas &amp;  Exceptions</vt:lpstr>
      <vt:lpstr>Composition:  the organization of elements in a work of art   </vt:lpstr>
      <vt:lpstr>Color:  The visual sensation  dependent on the reflection or absorption of light from a given surface.   . </vt:lpstr>
      <vt:lpstr>Reflection and Discussion</vt:lpstr>
      <vt:lpstr>Rubric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Art History?</dc:title>
  <dc:creator>Alyssa</dc:creator>
  <cp:lastModifiedBy>Marina</cp:lastModifiedBy>
  <cp:revision>66</cp:revision>
  <dcterms:created xsi:type="dcterms:W3CDTF">2014-06-07T02:29:24Z</dcterms:created>
  <dcterms:modified xsi:type="dcterms:W3CDTF">2018-12-04T18:21:04Z</dcterms:modified>
</cp:coreProperties>
</file>